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302" r:id="rId3"/>
    <p:sldId id="316" r:id="rId4"/>
    <p:sldId id="322" r:id="rId5"/>
    <p:sldId id="323" r:id="rId6"/>
    <p:sldId id="324" r:id="rId7"/>
    <p:sldId id="307" r:id="rId8"/>
    <p:sldId id="319" r:id="rId9"/>
    <p:sldId id="320" r:id="rId10"/>
    <p:sldId id="321" r:id="rId11"/>
    <p:sldId id="311" r:id="rId12"/>
    <p:sldId id="309" r:id="rId13"/>
    <p:sldId id="314" r:id="rId14"/>
  </p:sldIdLst>
  <p:sldSz cx="12192000" cy="6858000"/>
  <p:notesSz cx="6858000" cy="9144000"/>
  <p:embeddedFontLst>
    <p:embeddedFont>
      <p:font typeface="Source Sans Pr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Predvolená sekcia" id="{521659EC-768A-4E0A-AA72-902C23AB1CBF}">
          <p14:sldIdLst>
            <p14:sldId id="256"/>
            <p14:sldId id="302"/>
            <p14:sldId id="316"/>
            <p14:sldId id="322"/>
            <p14:sldId id="323"/>
            <p14:sldId id="324"/>
            <p14:sldId id="307"/>
            <p14:sldId id="319"/>
            <p14:sldId id="320"/>
            <p14:sldId id="321"/>
            <p14:sldId id="311"/>
            <p14:sldId id="309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988"/>
    <a:srgbClr val="00C5B9"/>
    <a:srgbClr val="F05768"/>
    <a:srgbClr val="FF5050"/>
    <a:srgbClr val="2F3848"/>
    <a:srgbClr val="C7F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3E8E70-F7EE-465C-B794-A185823A27CB}">
  <a:tblStyle styleId="{543E8E70-F7EE-465C-B794-A185823A27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100" d="100"/>
          <a:sy n="100" d="100"/>
        </p:scale>
        <p:origin x="82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7886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313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33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693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646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64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325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752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139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765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9138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217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955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07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C5B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256000" y="3265350"/>
            <a:ext cx="76800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140200" y="1840275"/>
            <a:ext cx="1911600" cy="9558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pink">
  <p:cSld name="TITLE_1_2">
    <p:bg>
      <p:bgPr>
        <a:solidFill>
          <a:srgbClr val="FD8E80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86967" y="2018025"/>
            <a:ext cx="65700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39003" y="3922275"/>
            <a:ext cx="5087200" cy="993900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519911" y="3640725"/>
            <a:ext cx="3664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41400" y="1331950"/>
            <a:ext cx="11709200" cy="5357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31" name="Google Shape;31;p6"/>
          <p:cNvGrpSpPr/>
          <p:nvPr/>
        </p:nvGrpSpPr>
        <p:grpSpPr>
          <a:xfrm>
            <a:off x="241133" y="168451"/>
            <a:ext cx="11709200" cy="1296663"/>
            <a:chOff x="180850" y="168450"/>
            <a:chExt cx="8781900" cy="1296663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1027273" y="930513"/>
              <a:ext cx="442800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61300" y="341550"/>
              <a:ext cx="8421000" cy="627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109967" y="168450"/>
            <a:ext cx="106024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004200" y="1600200"/>
            <a:ext cx="10183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600"/>
              </a:spcBef>
              <a:spcAft>
                <a:spcPts val="0"/>
              </a:spcAft>
              <a:buSzPts val="3200"/>
              <a:buChar char="■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9"/>
          <p:cNvGrpSpPr/>
          <p:nvPr/>
        </p:nvGrpSpPr>
        <p:grpSpPr>
          <a:xfrm>
            <a:off x="241133" y="168451"/>
            <a:ext cx="11709200" cy="1296663"/>
            <a:chOff x="180850" y="168450"/>
            <a:chExt cx="8781900" cy="1296663"/>
          </a:xfrm>
        </p:grpSpPr>
        <p:sp>
          <p:nvSpPr>
            <p:cNvPr id="61" name="Google Shape;61;p9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2" name="Google Shape;62;p9"/>
            <p:cNvSpPr/>
            <p:nvPr/>
          </p:nvSpPr>
          <p:spPr>
            <a:xfrm rot="5400000">
              <a:off x="1027273" y="930513"/>
              <a:ext cx="442800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3" name="Google Shape;63;p9"/>
            <p:cNvSpPr/>
            <p:nvPr/>
          </p:nvSpPr>
          <p:spPr>
            <a:xfrm>
              <a:off x="361300" y="341550"/>
              <a:ext cx="8421000" cy="627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109967" y="168450"/>
            <a:ext cx="106024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73400" y="274650"/>
            <a:ext cx="984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73400" y="1600209"/>
            <a:ext cx="98452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5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04160" y="390144"/>
            <a:ext cx="5958480" cy="3194304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Google Shape;86;p15"/>
          <p:cNvSpPr txBox="1">
            <a:spLocks noGrp="1"/>
          </p:cNvSpPr>
          <p:nvPr>
            <p:ph type="ctrTitle"/>
          </p:nvPr>
        </p:nvSpPr>
        <p:spPr>
          <a:xfrm>
            <a:off x="1005016" y="1977080"/>
            <a:ext cx="9885406" cy="169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smtClean="0">
                <a:solidFill>
                  <a:srgbClr val="F37988"/>
                </a:solidFill>
              </a:rPr>
              <a:t>Webový scraper v rozšírení prehliadača s poloautomatickou anotáciou</a:t>
            </a:r>
            <a:endParaRPr>
              <a:solidFill>
                <a:srgbClr val="F37988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883063" y="4315326"/>
            <a:ext cx="428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Source Sans Pro" panose="020B0604020202020204" charset="0"/>
              </a:rPr>
              <a:t>Peter Gursk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ý, Dávid Varga</a:t>
            </a:r>
            <a:endParaRPr lang="en-US" sz="28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055660" y="5595338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SDI1</a:t>
            </a:r>
            <a:r>
              <a:rPr lang="en-US" sz="2800" b="1" smtClean="0">
                <a:solidFill>
                  <a:schemeClr val="bg1"/>
                </a:solidFill>
                <a:latin typeface="Source Sans Pro" panose="020B0604020202020204" charset="0"/>
              </a:rPr>
              <a:t>b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 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2019</a:t>
            </a:r>
            <a:endParaRPr lang="en-US" sz="28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911389" y="4971329"/>
            <a:ext cx="2231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000" b="1" smtClean="0">
                <a:solidFill>
                  <a:schemeClr val="bg1"/>
                </a:solidFill>
                <a:latin typeface="Source Sans Pro" panose="020B0604020202020204" charset="0"/>
              </a:rPr>
              <a:t>Ústav informatiky</a:t>
            </a:r>
            <a:endParaRPr lang="en-US" sz="20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sk-SK" b="1" smtClean="0">
                <a:latin typeface="Source Sans Pro" panose="020B0604020202020204" charset="0"/>
              </a:rPr>
              <a:t>Dynamické načítavanie obsahu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b="1" smtClean="0">
                <a:latin typeface="Source Sans Pro" panose="020B0604020202020204" charset="0"/>
              </a:rPr>
              <a:t>“infinite scrolling”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s</a:t>
            </a:r>
            <a:r>
              <a:rPr lang="en-US" smtClean="0">
                <a:latin typeface="Source Sans Pro" panose="020B0604020202020204" charset="0"/>
              </a:rPr>
              <a:t>imulova</a:t>
            </a:r>
            <a:r>
              <a:rPr lang="sk-SK" smtClean="0">
                <a:latin typeface="Source Sans Pro" panose="020B0604020202020204" charset="0"/>
              </a:rPr>
              <a:t>ť rolovanie myšou pre zobrazenie ďalších objektov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sk-SK" b="1" smtClean="0">
                <a:latin typeface="Source Sans Pro" panose="020B0604020202020204" charset="0"/>
              </a:rPr>
              <a:t>Interaktívne anotovanie</a:t>
            </a:r>
          </a:p>
          <a:p>
            <a:pPr marL="971550" lvl="1" indent="-514350"/>
            <a:r>
              <a:rPr lang="sk-SK" b="1">
                <a:latin typeface="Source Sans Pro" panose="020B0604020202020204" charset="0"/>
              </a:rPr>
              <a:t>s</a:t>
            </a:r>
            <a:r>
              <a:rPr lang="sk-SK" b="1" smtClean="0">
                <a:latin typeface="Source Sans Pro" panose="020B0604020202020204" charset="0"/>
              </a:rPr>
              <a:t>prevádzané anotovanie</a:t>
            </a:r>
            <a:r>
              <a:rPr lang="sk-SK" smtClean="0">
                <a:latin typeface="Source Sans Pro" panose="020B0604020202020204" charset="0"/>
              </a:rPr>
              <a:t> - používateľovi budú kladené otázky ohľadom typu dát, ktoré chce extrahovať</a:t>
            </a:r>
          </a:p>
          <a:p>
            <a:pPr marL="971550" lvl="1" indent="-514350"/>
            <a:r>
              <a:rPr lang="sk-SK">
                <a:latin typeface="Source Sans Pro" panose="020B0604020202020204" charset="0"/>
              </a:rPr>
              <a:t>p</a:t>
            </a:r>
            <a:r>
              <a:rPr lang="sk-SK" smtClean="0">
                <a:latin typeface="Source Sans Pro" panose="020B0604020202020204" charset="0"/>
              </a:rPr>
              <a:t>oužívateľovi bude znázornené podľa jeho odpovedí, čo má robiť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možnosť vybrať si medzi </a:t>
            </a:r>
            <a:r>
              <a:rPr lang="sk-SK" b="1" smtClean="0">
                <a:latin typeface="Source Sans Pro" panose="020B0604020202020204" charset="0"/>
              </a:rPr>
              <a:t>interaktívnym anotovaním </a:t>
            </a:r>
            <a:r>
              <a:rPr lang="sk-SK" smtClean="0">
                <a:latin typeface="Source Sans Pro" panose="020B0604020202020204" charset="0"/>
              </a:rPr>
              <a:t>alebo </a:t>
            </a:r>
            <a:r>
              <a:rPr lang="sk-SK" b="1" smtClean="0">
                <a:latin typeface="Source Sans Pro" panose="020B0604020202020204" charset="0"/>
              </a:rPr>
              <a:t>klasickým anotovaním</a:t>
            </a:r>
            <a:r>
              <a:rPr lang="sk-SK" smtClean="0">
                <a:latin typeface="Source Sans Pro" panose="020B0604020202020204" charset="0"/>
              </a:rPr>
              <a:t>(pre skúsenejších používateľov)</a:t>
            </a: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507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356475" y="168450"/>
            <a:ext cx="79518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3600" smtClean="0"/>
              <a:t>články</a:t>
            </a:r>
            <a:endParaRPr sz="36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1235677" y="1365434"/>
            <a:ext cx="10412626" cy="16249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/>
              <a:t>Peter Gurský, Matej Perejda, and Dávid Varga: Semiautomatic annotation of </a:t>
            </a:r>
            <a:r>
              <a:rPr lang="en-US" sz="2400" smtClean="0"/>
              <a:t>e-shops</a:t>
            </a:r>
            <a:r>
              <a:rPr lang="sk-SK" sz="2400" smtClean="0"/>
              <a:t> , ITAT 2018</a:t>
            </a:r>
          </a:p>
          <a:p>
            <a:endParaRPr lang="sk-SK" sz="2400" smtClean="0"/>
          </a:p>
          <a:p>
            <a:r>
              <a:rPr lang="en-US" sz="2400" smtClean="0"/>
              <a:t>R</a:t>
            </a:r>
            <a:r>
              <a:rPr lang="sk-SK" sz="2400" smtClean="0"/>
              <a:t>udolf</a:t>
            </a:r>
            <a:r>
              <a:rPr lang="en-US" sz="2400" smtClean="0"/>
              <a:t> </a:t>
            </a:r>
            <a:r>
              <a:rPr lang="en-US" sz="2400"/>
              <a:t>Pavel, </a:t>
            </a:r>
            <a:r>
              <a:rPr lang="en-US" sz="2400" smtClean="0"/>
              <a:t>P</a:t>
            </a:r>
            <a:r>
              <a:rPr lang="sk-SK" sz="2400" smtClean="0"/>
              <a:t>eter</a:t>
            </a:r>
            <a:r>
              <a:rPr lang="en-US" sz="2400" smtClean="0"/>
              <a:t> </a:t>
            </a:r>
            <a:r>
              <a:rPr lang="en-US" sz="2400"/>
              <a:t>Gurský: Focused Web Crawling of Relevant Pages on </a:t>
            </a:r>
            <a:r>
              <a:rPr lang="en-US" sz="2400" smtClean="0"/>
              <a:t>e-</a:t>
            </a:r>
            <a:r>
              <a:rPr lang="sk-SK" sz="2400" smtClean="0"/>
              <a:t>s</a:t>
            </a:r>
            <a:r>
              <a:rPr lang="en-US" sz="2400" smtClean="0"/>
              <a:t>hops</a:t>
            </a:r>
            <a:r>
              <a:rPr lang="sk-SK" sz="2400" smtClean="0"/>
              <a:t>, ITAT 2017</a:t>
            </a:r>
            <a:endParaRPr lang="sk-SK" sz="24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30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356475" y="168450"/>
            <a:ext cx="79518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3600" smtClean="0"/>
              <a:t>Odporúčaná literatúra</a:t>
            </a:r>
            <a:endParaRPr sz="36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2277150" y="1365434"/>
            <a:ext cx="7637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sz="1800"/>
              <a:t>Liu, Bing: Web Data Mining: Exploring Hyperlinks, Contents,and Usage Data. Second Edition, ISBN 978-3-642-19459-7, Springer, 2011</a:t>
            </a:r>
          </a:p>
          <a:p>
            <a:r>
              <a:rPr lang="sk-SK" sz="1800"/>
              <a:t>Kushmerick, N.: Wrapper induction: efficiency and expressiveness. Artificial Intelligence, 118:15-68, 2000.</a:t>
            </a:r>
          </a:p>
          <a:p>
            <a:r>
              <a:rPr lang="sk-SK" sz="1800"/>
              <a:t>Muslea, I., Minton, S. and Knoblock, C.: A hierarchical approach to wrapper induction. Agents-99, 1999.</a:t>
            </a:r>
          </a:p>
          <a:p>
            <a:r>
              <a:rPr lang="sk-SK" sz="1800"/>
              <a:t>Cohen, W., Hurst, M., and Jensen, L.: A flexible learning system for wrapping tables and lists in HTML documents. WWW-2002, 2002.</a:t>
            </a:r>
          </a:p>
          <a:p>
            <a:r>
              <a:rPr lang="sk-SK" sz="1800"/>
              <a:t>Hsu, C.N., Dung, M.T.: Generating finite-state transducers for semi-structured data extraction from the Web. Information Systems. 23(8): 521-538, 1998. </a:t>
            </a:r>
          </a:p>
          <a:p>
            <a:r>
              <a:rPr lang="sk-SK" sz="1800"/>
              <a:t>Chabaľ, V: Poloautomatická extrakcia komentárov z produktových katalógov. Diplomová práca. Košice 2014</a:t>
            </a:r>
          </a:p>
          <a:p>
            <a:r>
              <a:rPr lang="sk-SK" sz="1800"/>
              <a:t>Crescenzi, V., Mecca, G., Merialdo,P.: Roadrunner: Towards automatic data extraction from large web sites. In Proceedings of VLDB 2001, pp. 109-118. </a:t>
            </a:r>
            <a:endParaRPr lang="sk-SK" sz="1800" dirty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7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04160" y="390144"/>
            <a:ext cx="5958480" cy="3194304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Google Shape;303;p38"/>
          <p:cNvSpPr txBox="1">
            <a:spLocks noGrp="1"/>
          </p:cNvSpPr>
          <p:nvPr>
            <p:ph type="ctrTitle" idx="4294967295"/>
          </p:nvPr>
        </p:nvSpPr>
        <p:spPr>
          <a:xfrm>
            <a:off x="2811287" y="2478550"/>
            <a:ext cx="6569426" cy="1826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6000" smtClean="0">
                <a:solidFill>
                  <a:srgbClr val="6CF3CE"/>
                </a:solidFill>
              </a:rPr>
              <a:t>ďakujem za pozornosť</a:t>
            </a:r>
            <a:endParaRPr sz="6000">
              <a:solidFill>
                <a:srgbClr val="6CF3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/>
          <p:nvPr/>
        </p:nvSpPr>
        <p:spPr>
          <a:xfrm>
            <a:off x="2219935" y="1425762"/>
            <a:ext cx="3732716" cy="2495906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FF5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sk-SK" sz="2800" b="1" smtClean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endParaRPr lang="sk-SK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nástroj pre anotáciu </a:t>
            </a: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e-shopov</a:t>
            </a:r>
            <a:endParaRPr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1110778" y="180363"/>
            <a:ext cx="5832552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6000" smtClean="0"/>
              <a:t>Cieľ DP</a:t>
            </a:r>
            <a:endParaRPr sz="4400"/>
          </a:p>
        </p:txBody>
      </p:sp>
      <p:sp>
        <p:nvSpPr>
          <p:cNvPr id="223" name="Google Shape;223;p31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pic>
        <p:nvPicPr>
          <p:cNvPr id="7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54" y="1479779"/>
            <a:ext cx="1121496" cy="1000323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noFill/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9" name="Google Shape;220;p31"/>
          <p:cNvSpPr/>
          <p:nvPr/>
        </p:nvSpPr>
        <p:spPr>
          <a:xfrm>
            <a:off x="6943330" y="1413117"/>
            <a:ext cx="3732716" cy="2495906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00C5B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sk-SK" sz="2800" b="1" smtClean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endParaRPr lang="sk-SK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univerzálny </a:t>
            </a:r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webový scraper</a:t>
            </a:r>
            <a:endParaRPr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632" y="1466437"/>
            <a:ext cx="1121496" cy="1000323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noFill/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" name="Šípka doprava so zárezom 1"/>
          <p:cNvSpPr/>
          <p:nvPr/>
        </p:nvSpPr>
        <p:spPr>
          <a:xfrm>
            <a:off x="5977269" y="2292626"/>
            <a:ext cx="1510747" cy="755374"/>
          </a:xfrm>
          <a:prstGeom prst="notchedRightArrow">
            <a:avLst>
              <a:gd name="adj1" fmla="val 50000"/>
              <a:gd name="adj2" fmla="val 35526"/>
            </a:avLst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ĺžnik 2"/>
          <p:cNvSpPr/>
          <p:nvPr/>
        </p:nvSpPr>
        <p:spPr>
          <a:xfrm>
            <a:off x="6489175" y="2435029"/>
            <a:ext cx="485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>
                <a:solidFill>
                  <a:srgbClr val="FFFFFF"/>
                </a:solidFill>
              </a:rPr>
              <a:t>🔨</a:t>
            </a:r>
            <a:endParaRPr lang="en-US" sz="2400"/>
          </a:p>
        </p:txBody>
      </p:sp>
      <p:sp>
        <p:nvSpPr>
          <p:cNvPr id="11" name="Google Shape;102;p17"/>
          <p:cNvSpPr txBox="1">
            <a:spLocks/>
          </p:cNvSpPr>
          <p:nvPr/>
        </p:nvSpPr>
        <p:spPr>
          <a:xfrm>
            <a:off x="549801" y="4292763"/>
            <a:ext cx="7072984" cy="256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342900" indent="-342900"/>
            <a:r>
              <a:rPr lang="sk-SK" smtClean="0"/>
              <a:t>nástroj pre anotáciu e-shopov</a:t>
            </a:r>
          </a:p>
          <a:p>
            <a:pPr marL="342900" indent="-342900"/>
            <a:r>
              <a:rPr lang="sk-SK" smtClean="0"/>
              <a:t>rozšírenie pre prehliadač Chrome</a:t>
            </a:r>
          </a:p>
          <a:p>
            <a:pPr marL="342900" indent="-342900"/>
            <a:r>
              <a:rPr lang="sk-SK" smtClean="0"/>
              <a:t>anotácia pomocou klikania myšou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010" y="4921149"/>
            <a:ext cx="471017" cy="465273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389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18415" y="177888"/>
            <a:ext cx="11419585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-381000">
              <a:lnSpc>
                <a:spcPct val="115000"/>
              </a:lnSpc>
            </a:pPr>
            <a:r>
              <a:rPr lang="sk-SK" sz="4800"/>
              <a:t>A</a:t>
            </a:r>
            <a:r>
              <a:rPr lang="sk-SK" sz="4800" smtClean="0"/>
              <a:t>nalýza </a:t>
            </a:r>
            <a:r>
              <a:rPr lang="sk-SK" sz="4800"/>
              <a:t>súčasných </a:t>
            </a:r>
            <a:r>
              <a:rPr lang="sk-SK" sz="4800" smtClean="0"/>
              <a:t>postupov anotovania</a:t>
            </a:r>
            <a:endParaRPr lang="sk-SK"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324835" y="1210842"/>
            <a:ext cx="9690022" cy="3260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indent="-457200">
              <a:lnSpc>
                <a:spcPct val="115000"/>
              </a:lnSpc>
              <a:buSzPts val="2400"/>
            </a:pPr>
            <a:r>
              <a:rPr lang="sk-SK" sz="2800" smtClean="0"/>
              <a:t>vzorka obsahovala </a:t>
            </a:r>
            <a:r>
              <a:rPr lang="en-US" sz="2800" smtClean="0"/>
              <a:t>5</a:t>
            </a:r>
            <a:r>
              <a:rPr lang="sk-SK" sz="2800" smtClean="0"/>
              <a:t>6</a:t>
            </a:r>
            <a:r>
              <a:rPr lang="en-US" sz="2800" smtClean="0"/>
              <a:t> webov</a:t>
            </a:r>
            <a:r>
              <a:rPr lang="sk-SK" sz="2800" smtClean="0"/>
              <a:t>ých scraper-ov</a:t>
            </a:r>
          </a:p>
          <a:p>
            <a:pPr marL="533400" indent="-457200">
              <a:lnSpc>
                <a:spcPct val="115000"/>
              </a:lnSpc>
              <a:buSzPts val="2400"/>
            </a:pPr>
            <a:r>
              <a:rPr lang="sk-SK" sz="2800" smtClean="0"/>
              <a:t>výber najlepších funkcionalít a spôsobov anotovania z analyzovaných scraper-ov</a:t>
            </a:r>
          </a:p>
          <a:p>
            <a:pPr marL="533400" indent="-457200">
              <a:lnSpc>
                <a:spcPct val="115000"/>
              </a:lnSpc>
              <a:buSzPts val="2400"/>
            </a:pPr>
            <a:r>
              <a:rPr lang="sk-SK" sz="2800" smtClean="0"/>
              <a:t>3 hlavné prístupy anotovania</a:t>
            </a:r>
          </a:p>
          <a:p>
            <a:pPr marL="533400" indent="-457200">
              <a:lnSpc>
                <a:spcPct val="115000"/>
              </a:lnSpc>
              <a:buSzPts val="2400"/>
            </a:pPr>
            <a:endParaRPr lang="sk-SK" sz="2800" smtClean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2" name="Ohnutá šípka 1"/>
          <p:cNvSpPr/>
          <p:nvPr/>
        </p:nvSpPr>
        <p:spPr>
          <a:xfrm rot="10800000">
            <a:off x="5462003" y="3780385"/>
            <a:ext cx="6352626" cy="963303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594963" y="3188818"/>
            <a:ext cx="3642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anotovanie pomocou:</a:t>
            </a:r>
            <a:endParaRPr lang="en-US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" name="Obdĺžnik s dvoma zaoblenými rohmi na rovnakej strane 3"/>
          <p:cNvSpPr/>
          <p:nvPr/>
        </p:nvSpPr>
        <p:spPr>
          <a:xfrm>
            <a:off x="5479737" y="3155484"/>
            <a:ext cx="3757570" cy="626902"/>
          </a:xfrm>
          <a:prstGeom prst="round2DiagRect">
            <a:avLst/>
          </a:prstGeom>
          <a:noFill/>
          <a:ln w="76200">
            <a:solidFill>
              <a:srgbClr val="00C5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hnutá šípka 7"/>
          <p:cNvSpPr/>
          <p:nvPr/>
        </p:nvSpPr>
        <p:spPr>
          <a:xfrm rot="10800000">
            <a:off x="5462003" y="4579437"/>
            <a:ext cx="6352626" cy="954500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018907" y="4851860"/>
            <a:ext cx="5349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k-SK" sz="2800" b="1">
                <a:solidFill>
                  <a:srgbClr val="00C5B9"/>
                </a:solidFill>
                <a:latin typeface="Source Sans Pro" panose="020B0604020202020204" charset="0"/>
              </a:rPr>
              <a:t>postupného vytvárania pravidiel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018907" y="4039724"/>
            <a:ext cx="4123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k-SK" sz="2800" b="1" smtClean="0">
                <a:solidFill>
                  <a:srgbClr val="00C5B9"/>
                </a:solidFill>
                <a:latin typeface="Source Sans Pro" panose="020B0604020202020204" charset="0"/>
              </a:rPr>
              <a:t>predpripravených schém</a:t>
            </a:r>
            <a:endParaRPr lang="sk-SK" sz="2800" b="1">
              <a:solidFill>
                <a:srgbClr val="00C5B9"/>
              </a:solidFill>
              <a:latin typeface="Source Sans Pro" panose="020B0604020202020204" charset="0"/>
            </a:endParaRPr>
          </a:p>
        </p:txBody>
      </p:sp>
      <p:sp>
        <p:nvSpPr>
          <p:cNvPr id="11" name="Ohnutá šípka 10"/>
          <p:cNvSpPr/>
          <p:nvPr/>
        </p:nvSpPr>
        <p:spPr>
          <a:xfrm rot="10800000">
            <a:off x="5462003" y="5378634"/>
            <a:ext cx="6352626" cy="954500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018907" y="5657758"/>
            <a:ext cx="3209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k-SK" sz="2800" b="1" smtClean="0">
                <a:solidFill>
                  <a:srgbClr val="00C5B9"/>
                </a:solidFill>
                <a:latin typeface="Source Sans Pro" panose="020B0604020202020204" charset="0"/>
              </a:rPr>
              <a:t>umelej inteligencie</a:t>
            </a:r>
            <a:endParaRPr lang="sk-SK" sz="2800" b="1">
              <a:solidFill>
                <a:srgbClr val="00C5B9"/>
              </a:solidFill>
              <a:latin typeface="Source Sans Pr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80941" y="134433"/>
            <a:ext cx="11030118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/>
              <a:t>P</a:t>
            </a:r>
            <a:r>
              <a:rPr lang="sk-SK" sz="4800" smtClean="0"/>
              <a:t>redpripravené schémy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399" y="1441623"/>
            <a:ext cx="10696659" cy="1795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schémy</a:t>
            </a:r>
            <a:r>
              <a:rPr lang="sk-SK" sz="2800" smtClean="0"/>
              <a:t>: vopred uložené vzory</a:t>
            </a:r>
            <a:r>
              <a:rPr lang="sk-SK" sz="2800"/>
              <a:t>, podľa ktorých vieme anotovať rôzne typy </a:t>
            </a:r>
            <a:r>
              <a:rPr lang="sk-SK" sz="2800" smtClean="0"/>
              <a:t>objektov</a:t>
            </a:r>
            <a:endParaRPr lang="sk-SK" sz="28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napr.: schéma - </a:t>
            </a:r>
            <a:r>
              <a:rPr lang="sk-SK" sz="2800" b="1" smtClean="0"/>
              <a:t>novinové články,</a:t>
            </a:r>
            <a:r>
              <a:rPr lang="sk-SK" sz="2800" smtClean="0"/>
              <a:t> názvy atribútov sú už vytvorené</a:t>
            </a:r>
            <a:endParaRPr lang="sk-SK" sz="2800" b="1" smtClean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sp>
        <p:nvSpPr>
          <p:cNvPr id="3" name="BlokTextu 2"/>
          <p:cNvSpPr txBox="1"/>
          <p:nvPr/>
        </p:nvSpPr>
        <p:spPr>
          <a:xfrm>
            <a:off x="1103086" y="3570377"/>
            <a:ext cx="2198038" cy="24314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sk-SK" sz="2400" b="1" u="sng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</a:t>
            </a:r>
            <a:r>
              <a:rPr lang="sk-SK" sz="2400" b="1" u="sng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ázov atribútu</a:t>
            </a:r>
          </a:p>
          <a:p>
            <a:pPr lvl="1">
              <a:lnSpc>
                <a:spcPct val="115000"/>
              </a:lnSpc>
            </a:pPr>
            <a:r>
              <a:rPr lang="sk-SK" sz="240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Názov </a:t>
            </a: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článku</a:t>
            </a:r>
          </a:p>
          <a:p>
            <a:pPr lvl="1">
              <a:lnSpc>
                <a:spcPct val="115000"/>
              </a:lnSpc>
            </a:pP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Autor</a:t>
            </a:r>
          </a:p>
          <a:p>
            <a:pPr lvl="1">
              <a:lnSpc>
                <a:spcPct val="115000"/>
              </a:lnSpc>
            </a:pP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Obsah článku</a:t>
            </a:r>
          </a:p>
          <a:p>
            <a:pPr lvl="1">
              <a:lnSpc>
                <a:spcPct val="115000"/>
              </a:lnSpc>
            </a:pP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Dátum vydania</a:t>
            </a:r>
          </a:p>
          <a:p>
            <a:endParaRPr lang="en-US"/>
          </a:p>
        </p:txBody>
      </p:sp>
      <p:sp>
        <p:nvSpPr>
          <p:cNvPr id="11" name="Google Shape;313;p39"/>
          <p:cNvSpPr txBox="1">
            <a:spLocks/>
          </p:cNvSpPr>
          <p:nvPr/>
        </p:nvSpPr>
        <p:spPr>
          <a:xfrm>
            <a:off x="4005574" y="4204380"/>
            <a:ext cx="7605485" cy="20029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rýchlosť anotovania</a:t>
            </a:r>
            <a:r>
              <a:rPr lang="sk-SK" sz="2400" b="1" smtClean="0"/>
              <a:t>, </a:t>
            </a:r>
            <a:r>
              <a:rPr lang="sk-SK" sz="2000" smtClean="0"/>
              <a:t>nie je potrebné zapisovať názvy atribútov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znovu použiteľné</a:t>
            </a:r>
            <a:r>
              <a:rPr lang="sk-SK" sz="2400" b="1" smtClean="0"/>
              <a:t>,</a:t>
            </a:r>
            <a:r>
              <a:rPr lang="sk-SK" sz="2400" smtClean="0"/>
              <a:t> </a:t>
            </a:r>
            <a:r>
              <a:rPr lang="sk-SK" sz="2000"/>
              <a:t>nie je potrebné</a:t>
            </a:r>
            <a:r>
              <a:rPr lang="sk-SK" sz="2000" smtClean="0"/>
              <a:t> vždy vytvárať nové schémy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F05768"/>
                </a:solidFill>
              </a:rPr>
              <a:t>- obsahujú nepotrebné atribúty</a:t>
            </a:r>
            <a:r>
              <a:rPr lang="sk-SK" sz="2400" b="1" smtClean="0"/>
              <a:t>,</a:t>
            </a:r>
            <a:r>
              <a:rPr lang="sk-SK" sz="2400" smtClean="0"/>
              <a:t> </a:t>
            </a:r>
            <a:r>
              <a:rPr lang="sk-SK" sz="2000" smtClean="0"/>
              <a:t>ktoré potom treba vymazať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F05768"/>
                </a:solidFill>
              </a:rPr>
              <a:t>- schéma</a:t>
            </a:r>
            <a:r>
              <a:rPr lang="sk-SK" sz="2400" b="1">
                <a:solidFill>
                  <a:srgbClr val="F05768"/>
                </a:solidFill>
              </a:rPr>
              <a:t> </a:t>
            </a:r>
            <a:r>
              <a:rPr lang="sk-SK" sz="2400" b="1" smtClean="0">
                <a:solidFill>
                  <a:srgbClr val="F05768"/>
                </a:solidFill>
              </a:rPr>
              <a:t>nevyhovuje</a:t>
            </a:r>
            <a:r>
              <a:rPr lang="sk-SK" sz="2400" b="1" smtClean="0"/>
              <a:t>, </a:t>
            </a:r>
            <a:r>
              <a:rPr lang="sk-SK" sz="2000" smtClean="0"/>
              <a:t>je potrebné vytvoriť novú</a:t>
            </a:r>
            <a:endParaRPr 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36691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68356" y="137779"/>
            <a:ext cx="11603988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Postupné vytváranie pravidiel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3"/>
            <a:ext cx="10464800" cy="1902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používateľ musí vytvoriť </a:t>
            </a:r>
            <a:r>
              <a:rPr lang="sk-SK" sz="2800" b="1" smtClean="0"/>
              <a:t>všetky názvy atribútov v schéme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vytvorená schéma sa spája </a:t>
            </a:r>
            <a:r>
              <a:rPr lang="sk-SK" sz="2800" b="1" smtClean="0"/>
              <a:t>s konkrétnou webovou stránkou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sprevádzanie </a:t>
            </a:r>
            <a:r>
              <a:rPr lang="sk-SK" sz="2800" smtClean="0"/>
              <a:t>používateľa pri anotovaní</a:t>
            </a:r>
            <a:endParaRPr lang="sk-SK" sz="2800" b="1" smtClean="0"/>
          </a:p>
          <a:p>
            <a:pPr indent="-381000">
              <a:lnSpc>
                <a:spcPct val="115000"/>
              </a:lnSpc>
              <a:buSzPts val="2400"/>
            </a:pPr>
            <a:endParaRPr lang="sk-SK" sz="2800" b="1" smtClean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11" name="Google Shape;313;p39"/>
          <p:cNvSpPr txBox="1">
            <a:spLocks/>
          </p:cNvSpPr>
          <p:nvPr/>
        </p:nvSpPr>
        <p:spPr>
          <a:xfrm>
            <a:off x="4005942" y="4216113"/>
            <a:ext cx="7605485" cy="15896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používateľsky prívetivé</a:t>
            </a:r>
            <a:r>
              <a:rPr lang="sk-SK" sz="2400" b="1" smtClean="0"/>
              <a:t>, </a:t>
            </a:r>
            <a:r>
              <a:rPr lang="sk-SK" sz="2000" smtClean="0"/>
              <a:t>nie je potrebné študovať návody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</a:t>
            </a:r>
            <a:r>
              <a:rPr lang="sk-SK" sz="2000" smtClean="0"/>
              <a:t>schémy obsahujú</a:t>
            </a:r>
            <a:r>
              <a:rPr lang="sk-SK" sz="2400" b="1" smtClean="0">
                <a:solidFill>
                  <a:srgbClr val="00C5B9"/>
                </a:solidFill>
              </a:rPr>
              <a:t> len tie atribúty, ktoré sú potrebné</a:t>
            </a:r>
            <a:r>
              <a:rPr lang="sk-SK" sz="2400" b="1" smtClean="0"/>
              <a:t> </a:t>
            </a:r>
          </a:p>
          <a:p>
            <a:pPr marL="0" indent="0">
              <a:buNone/>
            </a:pPr>
            <a:r>
              <a:rPr lang="sk-SK" sz="2400" b="1" smtClean="0">
                <a:solidFill>
                  <a:srgbClr val="F05768"/>
                </a:solidFill>
              </a:rPr>
              <a:t>- vytvárenie novej schémy</a:t>
            </a:r>
            <a:r>
              <a:rPr lang="sk-SK" sz="2400" b="1" smtClean="0"/>
              <a:t> </a:t>
            </a:r>
            <a:r>
              <a:rPr lang="sk-SK" sz="2000" smtClean="0"/>
              <a:t>pre každú webovú stránku</a:t>
            </a:r>
            <a:r>
              <a:rPr lang="sk-SK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9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68356" y="137779"/>
            <a:ext cx="11603988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Umelá inteligencia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3"/>
            <a:ext cx="10464800" cy="26659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používateľ vloží </a:t>
            </a:r>
            <a:r>
              <a:rPr lang="sk-SK" sz="2800" b="1" smtClean="0"/>
              <a:t>URL adresu stránky</a:t>
            </a:r>
            <a:r>
              <a:rPr lang="sk-SK" sz="2800" smtClean="0"/>
              <a:t>, ktorú chce extrahovať</a:t>
            </a:r>
            <a:endParaRPr lang="sk-SK" sz="2800" b="1" smtClean="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UI </a:t>
            </a:r>
            <a:r>
              <a:rPr lang="sk-SK" sz="2800" smtClean="0"/>
              <a:t>automaticky anotuje objekty na stránke</a:t>
            </a:r>
            <a:endParaRPr lang="sk-SK" sz="2800" b="1" smtClean="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možnosť úpravy </a:t>
            </a:r>
            <a:r>
              <a:rPr lang="sk-SK" sz="2800" smtClean="0"/>
              <a:t>nesprávneho anotovania</a:t>
            </a:r>
          </a:p>
          <a:p>
            <a:pPr marL="990600" lvl="1" indent="-457200">
              <a:lnSpc>
                <a:spcPct val="115000"/>
              </a:lnSpc>
            </a:pPr>
            <a:r>
              <a:rPr lang="sk-SK"/>
              <a:t>r</a:t>
            </a:r>
            <a:r>
              <a:rPr lang="sk-SK" smtClean="0"/>
              <a:t>učne</a:t>
            </a:r>
            <a:endParaRPr lang="sk-SK" sz="2800" b="1"/>
          </a:p>
          <a:p>
            <a:pPr marL="990600" lvl="1" indent="-457200">
              <a:lnSpc>
                <a:spcPct val="115000"/>
              </a:lnSpc>
            </a:pPr>
            <a:r>
              <a:rPr lang="sk-SK"/>
              <a:t>v</a:t>
            </a:r>
            <a:r>
              <a:rPr lang="sk-SK" smtClean="0"/>
              <a:t>ygenerovanie novej anotácie</a:t>
            </a: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11" name="Google Shape;313;p39"/>
          <p:cNvSpPr txBox="1">
            <a:spLocks/>
          </p:cNvSpPr>
          <p:nvPr/>
        </p:nvSpPr>
        <p:spPr>
          <a:xfrm>
            <a:off x="3933370" y="4107543"/>
            <a:ext cx="7678057" cy="22255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rýchlosť</a:t>
            </a:r>
            <a:r>
              <a:rPr lang="sk-SK" sz="2400" b="1" smtClean="0"/>
              <a:t>, </a:t>
            </a:r>
            <a:r>
              <a:rPr lang="sk-SK" sz="2000" smtClean="0"/>
              <a:t>ak nie je potrebné upravovať anotáciu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FF5050"/>
                </a:solidFill>
              </a:rPr>
              <a:t>-</a:t>
            </a:r>
            <a:r>
              <a:rPr lang="sk-SK" sz="2000" smtClean="0"/>
              <a:t> vo väčšine prípadov </a:t>
            </a:r>
            <a:r>
              <a:rPr lang="sk-SK" sz="2400" b="1" smtClean="0">
                <a:solidFill>
                  <a:srgbClr val="FF5050"/>
                </a:solidFill>
              </a:rPr>
              <a:t>nepresná </a:t>
            </a:r>
            <a:r>
              <a:rPr lang="sk-SK" sz="2000" smtClean="0"/>
              <a:t>anotácia</a:t>
            </a:r>
          </a:p>
          <a:p>
            <a:pPr marL="0" indent="0">
              <a:buNone/>
            </a:pPr>
            <a:r>
              <a:rPr lang="sk-SK" sz="2400" b="1" smtClean="0">
                <a:solidFill>
                  <a:srgbClr val="FF5050"/>
                </a:solidFill>
              </a:rPr>
              <a:t>-</a:t>
            </a:r>
            <a:r>
              <a:rPr lang="sk-SK" sz="2000" smtClean="0"/>
              <a:t> ručné opravovanie je </a:t>
            </a:r>
            <a:r>
              <a:rPr lang="sk-SK" sz="2400" b="1" smtClean="0">
                <a:solidFill>
                  <a:srgbClr val="FF5050"/>
                </a:solidFill>
              </a:rPr>
              <a:t>zdĺhavé</a:t>
            </a:r>
          </a:p>
          <a:p>
            <a:pPr marL="0" indent="0">
              <a:buNone/>
            </a:pPr>
            <a:r>
              <a:rPr lang="sk-SK" sz="2400" b="1" smtClean="0">
                <a:solidFill>
                  <a:srgbClr val="FF5050"/>
                </a:solidFill>
              </a:rPr>
              <a:t>-</a:t>
            </a:r>
            <a:r>
              <a:rPr lang="sk-SK" sz="2000" smtClean="0"/>
              <a:t> pri generovaní novej anotácie je </a:t>
            </a:r>
            <a:r>
              <a:rPr lang="sk-SK" sz="2400" b="1" smtClean="0">
                <a:solidFill>
                  <a:srgbClr val="FF5050"/>
                </a:solidFill>
              </a:rPr>
              <a:t>malá šanca</a:t>
            </a:r>
            <a:r>
              <a:rPr lang="sk-SK" sz="2000" smtClean="0"/>
              <a:t>, že sa objekty pri ďalšom pokuse anotujú správne</a:t>
            </a:r>
          </a:p>
        </p:txBody>
      </p:sp>
    </p:spTree>
    <p:extLst>
      <p:ext uri="{BB962C8B-B14F-4D97-AF65-F5344CB8AC3E}">
        <p14:creationId xmlns:p14="http://schemas.microsoft.com/office/powerpoint/2010/main" val="21626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899884" y="1235885"/>
            <a:ext cx="10290629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sk-SK" b="1" smtClean="0"/>
              <a:t>0.Postupné vytváranie pravidiel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/>
              <a:t>u</a:t>
            </a:r>
            <a:r>
              <a:rPr lang="sk-SK" smtClean="0"/>
              <a:t>ž </a:t>
            </a:r>
            <a:r>
              <a:rPr lang="sk-SK" b="1" smtClean="0">
                <a:solidFill>
                  <a:srgbClr val="00C5B9"/>
                </a:solidFill>
              </a:rPr>
              <a:t>implementované</a:t>
            </a:r>
            <a:r>
              <a:rPr lang="sk-SK" smtClean="0"/>
              <a:t> v Exagu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mtClean="0"/>
              <a:t>umožniť </a:t>
            </a:r>
            <a:r>
              <a:rPr lang="sk-SK" b="1" smtClean="0"/>
              <a:t>ukladanie</a:t>
            </a:r>
            <a:r>
              <a:rPr lang="sk-SK" smtClean="0"/>
              <a:t> vytvorených schém pre viacero použití</a:t>
            </a:r>
            <a:endParaRPr/>
          </a:p>
          <a:p>
            <a:pPr marL="342900" indent="-342900">
              <a:buFont typeface="+mj-lt"/>
              <a:buAutoNum type="arabicPeriod"/>
            </a:pPr>
            <a:r>
              <a:rPr lang="sk-SK" b="1">
                <a:latin typeface="Source Sans Pro" panose="020B0604020202020204" charset="0"/>
              </a:rPr>
              <a:t>Ľubovoľný </a:t>
            </a:r>
            <a:r>
              <a:rPr lang="sk-SK" b="1" smtClean="0">
                <a:latin typeface="Source Sans Pro" panose="020B0604020202020204" charset="0"/>
              </a:rPr>
              <a:t>objekt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v Exagu je možnosť výberu len z niekoľkých atribútov: cena, názov, popis produktu,...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umožniť vytvorenie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vlastného názvu atribútu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umožniť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priradenie názvu </a:t>
            </a:r>
            <a:r>
              <a:rPr lang="sk-SK" smtClean="0">
                <a:latin typeface="Source Sans Pro" panose="020B0604020202020204" charset="0"/>
              </a:rPr>
              <a:t>atribútu len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klikom</a:t>
            </a:r>
            <a:endParaRPr lang="sk-SK" sz="2800"/>
          </a:p>
          <a:p>
            <a:pPr marL="514350" indent="-514350">
              <a:buFont typeface="+mj-lt"/>
              <a:buAutoNum type="arabicPeriod"/>
            </a:pPr>
            <a:r>
              <a:rPr lang="sk-SK" b="1" smtClean="0">
                <a:latin typeface="Source Sans Pro" panose="020B0604020202020204" charset="0"/>
              </a:rPr>
              <a:t>Zoznam objektov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vytvorenie zoznamu ľubovoľných objektov</a:t>
            </a:r>
            <a:endParaRPr lang="en-US" smtClean="0">
              <a:latin typeface="Source Sans Pro" panose="020B0604020202020204" charset="0"/>
            </a:endParaRP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u</a:t>
            </a:r>
            <a:r>
              <a:rPr lang="en-US" smtClean="0">
                <a:latin typeface="Source Sans Pro" panose="020B0604020202020204" charset="0"/>
              </a:rPr>
              <a:t>mo</a:t>
            </a:r>
            <a:r>
              <a:rPr lang="sk-SK" smtClean="0">
                <a:latin typeface="Source Sans Pro" panose="020B0604020202020204" charset="0"/>
              </a:rPr>
              <a:t>žniť priradiť k objektu v zozname ďalší zoznam</a:t>
            </a:r>
            <a:endParaRPr lang="en-US" smtClean="0">
              <a:latin typeface="Source Sans Pro" panose="020B0604020202020204" charset="0"/>
            </a:endParaRPr>
          </a:p>
          <a:p>
            <a:pPr marL="971550" lvl="1" indent="-514350"/>
            <a:endParaRPr lang="sk-SK">
              <a:latin typeface="Source Sans Pro" panose="020B0604020202020204" charset="0"/>
            </a:endParaRP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Ohnutá šípka 5"/>
          <p:cNvSpPr/>
          <p:nvPr/>
        </p:nvSpPr>
        <p:spPr>
          <a:xfrm rot="10800000">
            <a:off x="7929755" y="5883676"/>
            <a:ext cx="3018162" cy="745134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7942435" y="6025411"/>
            <a:ext cx="281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smtClean="0">
                <a:solidFill>
                  <a:srgbClr val="00C5B9"/>
                </a:solidFill>
                <a:latin typeface="Source Sans Pro" panose="020B0604020202020204" charset="0"/>
                <a:ea typeface="Source Sans Pro"/>
                <a:cs typeface="Source Sans Pro"/>
                <a:sym typeface="Source Sans Pro"/>
              </a:rPr>
              <a:t>stromová </a:t>
            </a:r>
            <a:r>
              <a:rPr lang="sk-SK" sz="2400" b="1">
                <a:solidFill>
                  <a:srgbClr val="00C5B9"/>
                </a:solidFill>
                <a:latin typeface="Source Sans Pro" panose="020B0604020202020204" charset="0"/>
                <a:ea typeface="Source Sans Pro"/>
                <a:cs typeface="Source Sans Pro"/>
                <a:sym typeface="Source Sans Pro"/>
              </a:rPr>
              <a:t>štruktúra</a:t>
            </a:r>
            <a:endParaRPr lang="en-US" sz="2400" b="1">
              <a:solidFill>
                <a:srgbClr val="00C5B9"/>
              </a:solidFill>
              <a:latin typeface="Source Sans Pro" panose="020B0604020202020204" charset="0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290" y="1829559"/>
            <a:ext cx="413238" cy="413238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665" y="3525009"/>
            <a:ext cx="413238" cy="413238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715" y="3938247"/>
            <a:ext cx="413238" cy="413238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24" y="4278190"/>
            <a:ext cx="413238" cy="413238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014" y="5150205"/>
            <a:ext cx="413238" cy="413238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465" y="5529440"/>
            <a:ext cx="413238" cy="41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marL="514350" indent="-514350">
              <a:buFont typeface="+mj-lt"/>
              <a:buAutoNum type="arabicPeriod" startAt="3"/>
            </a:pPr>
            <a:r>
              <a:rPr lang="sk-SK" b="1" smtClean="0">
                <a:latin typeface="Source Sans Pro" panose="020B0604020202020204" charset="0"/>
              </a:rPr>
              <a:t>Stromová štruktúra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umožniť priradiť objektu iný objekt alebo zoznam objektov</a:t>
            </a:r>
            <a:endParaRPr lang="en-US" smtClean="0">
              <a:latin typeface="Source Sans Pro" panose="020B060402020202020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b="1" smtClean="0">
                <a:latin typeface="Source Sans Pro" panose="020B0604020202020204" charset="0"/>
              </a:rPr>
              <a:t>Extrakcia</a:t>
            </a:r>
            <a:endParaRPr lang="sk-SK" b="1" smtClean="0">
              <a:latin typeface="Source Sans Pro" panose="020B0604020202020204" charset="0"/>
            </a:endParaRP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ľubovoľný objekt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zoznam objektov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stromovej štruktúry</a:t>
            </a:r>
            <a:endParaRPr lang="sk-SK" smtClean="0">
              <a:latin typeface="Source Sans Pro" panose="020B060402020202020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sk-SK" b="1" smtClean="0">
                <a:latin typeface="Source Sans Pro" panose="020B0604020202020204" charset="0"/>
              </a:rPr>
              <a:t>Vypĺňanie </a:t>
            </a:r>
            <a:r>
              <a:rPr lang="sk-SK" b="1" smtClean="0">
                <a:latin typeface="Source Sans Pro" panose="020B0604020202020204" charset="0"/>
              </a:rPr>
              <a:t>textových polí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prihlasovanie na portál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filtrovanie objektov pred extrakciou</a:t>
            </a:r>
          </a:p>
          <a:p>
            <a:pPr marL="514350" indent="-514350"/>
            <a:endParaRPr lang="sk-SK" smtClean="0">
              <a:latin typeface="Source Sans Pro" panose="020B0604020202020204" charset="0"/>
            </a:endParaRP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612" y="2524884"/>
            <a:ext cx="413238" cy="41323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62" y="2938122"/>
            <a:ext cx="507871" cy="44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7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48915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marL="514350" indent="-514350">
              <a:buFont typeface="+mj-lt"/>
              <a:buAutoNum type="arabicPeriod" startAt="6"/>
            </a:pPr>
            <a:r>
              <a:rPr lang="sk-SK" b="1" smtClean="0">
                <a:latin typeface="Source Sans Pro" panose="020B0604020202020204" charset="0"/>
              </a:rPr>
              <a:t>Akcia klik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súvisí s vypĺňaním textových polí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umožní anotovať objekt, ktorého vlastnosti sa nachádzajúci </a:t>
            </a:r>
            <a:r>
              <a:rPr lang="sk-SK" b="1" smtClean="0">
                <a:latin typeface="Source Sans Pro" panose="020B0604020202020204" charset="0"/>
              </a:rPr>
              <a:t>na viacerých webových stránkach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Dať používateľovi na výber: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sk-SK" smtClean="0">
                <a:latin typeface="Source Sans Pro" panose="020B0604020202020204" charset="0"/>
              </a:rPr>
              <a:t>akciu klik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uložiť</a:t>
            </a:r>
            <a:r>
              <a:rPr lang="sk-SK" smtClean="0">
                <a:solidFill>
                  <a:srgbClr val="00C5B9"/>
                </a:solidFill>
                <a:latin typeface="Source Sans Pro" panose="020B0604020202020204" charset="0"/>
              </a:rPr>
              <a:t> </a:t>
            </a:r>
            <a:r>
              <a:rPr lang="sk-SK" smtClean="0">
                <a:latin typeface="Source Sans Pro" panose="020B0604020202020204" charset="0"/>
              </a:rPr>
              <a:t>do extrahovaných dát a </a:t>
            </a:r>
            <a:r>
              <a:rPr lang="sk-SK" b="1" smtClean="0">
                <a:latin typeface="Source Sans Pro" panose="020B0604020202020204" charset="0"/>
              </a:rPr>
              <a:t>priradiť vlastnosti objektu</a:t>
            </a:r>
            <a:r>
              <a:rPr lang="sk-SK" smtClean="0">
                <a:latin typeface="Source Sans Pro" panose="020B0604020202020204" charset="0"/>
              </a:rPr>
              <a:t> anotovaných zo stránky, na ktorú ukazuje </a:t>
            </a:r>
            <a:r>
              <a:rPr lang="sk-SK" b="1" smtClean="0">
                <a:latin typeface="Source Sans Pro" panose="020B0604020202020204" charset="0"/>
              </a:rPr>
              <a:t>pre tento klik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sk-SK" smtClean="0">
                <a:latin typeface="Source Sans Pro" panose="020B0604020202020204" charset="0"/>
              </a:rPr>
              <a:t>akciu klik </a:t>
            </a:r>
            <a:r>
              <a:rPr lang="sk-SK" b="1" smtClean="0">
                <a:solidFill>
                  <a:srgbClr val="F05768"/>
                </a:solidFill>
                <a:latin typeface="Source Sans Pro" panose="020B0604020202020204" charset="0"/>
              </a:rPr>
              <a:t>neuložiť</a:t>
            </a:r>
            <a:r>
              <a:rPr lang="sk-SK" smtClean="0">
                <a:solidFill>
                  <a:srgbClr val="F05768"/>
                </a:solidFill>
                <a:latin typeface="Source Sans Pro" panose="020B0604020202020204" charset="0"/>
              </a:rPr>
              <a:t> </a:t>
            </a:r>
            <a:r>
              <a:rPr lang="sk-SK" smtClean="0">
                <a:latin typeface="Source Sans Pro" panose="020B0604020202020204" charset="0"/>
              </a:rPr>
              <a:t>do extrahovaných dát, vlatnosti objektu uložiť na </a:t>
            </a:r>
            <a:r>
              <a:rPr lang="sk-SK" b="1" smtClean="0">
                <a:latin typeface="Source Sans Pro" panose="020B0604020202020204" charset="0"/>
              </a:rPr>
              <a:t>rovnakú úroveň </a:t>
            </a:r>
            <a:r>
              <a:rPr lang="sk-SK" smtClean="0">
                <a:latin typeface="Source Sans Pro" panose="020B0604020202020204" charset="0"/>
              </a:rPr>
              <a:t>v stromovej štruktúre ako by bola akcia klik</a:t>
            </a: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58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F384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21432</TotalTime>
  <Words>592</Words>
  <Application>Microsoft Office PowerPoint</Application>
  <PresentationFormat>Širokouhlá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Source Sans Pro</vt:lpstr>
      <vt:lpstr>Benedick template</vt:lpstr>
      <vt:lpstr>Webový scraper v rozšírení prehliadača s poloautomatickou anotáciou</vt:lpstr>
      <vt:lpstr>Cieľ DP</vt:lpstr>
      <vt:lpstr>Analýza súčasných postupov anotovania</vt:lpstr>
      <vt:lpstr>Predpripravené schémy</vt:lpstr>
      <vt:lpstr>Postupné vytváranie pravidiel</vt:lpstr>
      <vt:lpstr>Umelá inteligencia</vt:lpstr>
      <vt:lpstr>Prezentácia programu PowerPoint</vt:lpstr>
      <vt:lpstr>Prezentácia programu PowerPoint</vt:lpstr>
      <vt:lpstr>Prezentácia programu PowerPoint</vt:lpstr>
      <vt:lpstr>Prezentácia programu PowerPoint</vt:lpstr>
      <vt:lpstr>články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Semi-automatic annotation of e-shops</dc:title>
  <dc:creator>David Varga</dc:creator>
  <cp:lastModifiedBy>David Varga</cp:lastModifiedBy>
  <cp:revision>135</cp:revision>
  <dcterms:modified xsi:type="dcterms:W3CDTF">2019-10-16T16:03:23Z</dcterms:modified>
</cp:coreProperties>
</file>